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7"/>
  </p:notesMasterIdLst>
  <p:sldIdLst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0" d="100"/>
          <a:sy n="60" d="100"/>
        </p:scale>
        <p:origin x="11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Social engineering – the art of human hacking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094" y="3814705"/>
            <a:ext cx="6942666" cy="116760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Understanding, preventing, and mitigating social engineering attacks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9ECE2-3A0B-997D-D2DB-84185E30A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QUID PRO QUO -  the fake exchange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581F2-72AE-9348-26B9-69DA311F9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Definition: Attackers offer a fake benefit to obtain sensitive information.</a:t>
            </a:r>
          </a:p>
          <a:p>
            <a:r>
              <a:rPr lang="en-US" sz="2800" dirty="0"/>
              <a:t>Examples:</a:t>
            </a:r>
          </a:p>
          <a:p>
            <a:r>
              <a:rPr lang="en-US" sz="2800" dirty="0"/>
              <a:t>"I’m an IT technician offering free security updates. Just give me your login details.</a:t>
            </a:r>
          </a:p>
          <a:p>
            <a:r>
              <a:rPr lang="en-US" sz="2800" dirty="0"/>
              <a:t>"Fake customer support calling to "fix" a non-existent issue.</a:t>
            </a:r>
          </a:p>
        </p:txBody>
      </p:sp>
    </p:spTree>
    <p:extLst>
      <p:ext uri="{BB962C8B-B14F-4D97-AF65-F5344CB8AC3E}">
        <p14:creationId xmlns:p14="http://schemas.microsoft.com/office/powerpoint/2010/main" val="2616116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0FB27-88AA-B07C-46F1-1F3E86D0D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social engineering incidents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69AA3-CD04-A0B7-7F65-962D80AAF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Twitter Bitcoin Scam (2020): Hackers used social engineering to gain access to Twitter's admin panel and posted a fraudulent Bitcoin scheme.</a:t>
            </a:r>
          </a:p>
          <a:p>
            <a:r>
              <a:rPr lang="en-US" sz="3200" dirty="0"/>
              <a:t>Target Data Breach (2013): Attackers tricked a third-party HVAC contractor into revealing login credentials, leading to a massive data breach.</a:t>
            </a:r>
          </a:p>
        </p:txBody>
      </p:sp>
    </p:spTree>
    <p:extLst>
      <p:ext uri="{BB962C8B-B14F-4D97-AF65-F5344CB8AC3E}">
        <p14:creationId xmlns:p14="http://schemas.microsoft.com/office/powerpoint/2010/main" val="3208660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14196-5304-0B8E-74D0-8D2987CA7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social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D73A0-FE65-54B5-235C-9FE931EB9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48434"/>
            <a:ext cx="9905999" cy="3541714"/>
          </a:xfrm>
        </p:spPr>
        <p:txBody>
          <a:bodyPr>
            <a:noAutofit/>
          </a:bodyPr>
          <a:lstStyle/>
          <a:p>
            <a:r>
              <a:rPr lang="en-US" sz="3200" dirty="0"/>
              <a:t>Financial Loss: Organizations lose millions to scams.</a:t>
            </a:r>
          </a:p>
          <a:p>
            <a:r>
              <a:rPr lang="en-US" sz="3200" dirty="0"/>
              <a:t>Data Breaches: Sensitive customer or company data gets stolen.</a:t>
            </a:r>
          </a:p>
          <a:p>
            <a:r>
              <a:rPr lang="en-US" sz="3200" dirty="0"/>
              <a:t>Reputational Damage: Loss of trust from clients and stakeholders</a:t>
            </a:r>
          </a:p>
        </p:txBody>
      </p:sp>
    </p:spTree>
    <p:extLst>
      <p:ext uri="{BB962C8B-B14F-4D97-AF65-F5344CB8AC3E}">
        <p14:creationId xmlns:p14="http://schemas.microsoft.com/office/powerpoint/2010/main" val="1869895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37F33-CE35-B212-86F8-9AA631D48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engineering in the workplace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4A09FA-0B46-CF0A-A517-3F2B53B3C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10392862" cy="3989995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Employees are common targets for attacks.</a:t>
            </a:r>
          </a:p>
          <a:p>
            <a:r>
              <a:rPr lang="en-US" sz="3200" dirty="0"/>
              <a:t>Attackers pose as:</a:t>
            </a:r>
          </a:p>
          <a:p>
            <a:r>
              <a:rPr lang="en-US" sz="3200" dirty="0"/>
              <a:t>Colleagues (internal impersonation)</a:t>
            </a:r>
          </a:p>
          <a:p>
            <a:r>
              <a:rPr lang="en-US" sz="3200" dirty="0"/>
              <a:t>IT Support Staff</a:t>
            </a:r>
          </a:p>
          <a:p>
            <a:r>
              <a:rPr lang="en-US" sz="3200" dirty="0"/>
              <a:t>Third-party vendors</a:t>
            </a:r>
          </a:p>
          <a:p>
            <a:r>
              <a:rPr lang="en-US" sz="3200" dirty="0"/>
              <a:t>Organizations need to educate employees on identifying threats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41200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7CFBD-642D-7A95-37E8-E953D1805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identify social engineering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7C700-1B9D-C6EC-B3CB-F10F22AC4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696" y="2249487"/>
            <a:ext cx="10681620" cy="3989995"/>
          </a:xfrm>
        </p:spPr>
        <p:txBody>
          <a:bodyPr>
            <a:normAutofit/>
          </a:bodyPr>
          <a:lstStyle/>
          <a:p>
            <a:r>
              <a:rPr lang="en-US" sz="3200" dirty="0"/>
              <a:t>Red Flags:</a:t>
            </a:r>
          </a:p>
          <a:p>
            <a:r>
              <a:rPr lang="en-US" sz="3200" dirty="0"/>
              <a:t>Unusual requests for sensitive data.</a:t>
            </a:r>
          </a:p>
          <a:p>
            <a:r>
              <a:rPr lang="en-US" sz="3200" dirty="0"/>
              <a:t>High-pressure tactics demanding immediate action.</a:t>
            </a:r>
          </a:p>
          <a:p>
            <a:r>
              <a:rPr lang="en-US" sz="3200" dirty="0"/>
              <a:t>Emails with misspellings or unusual sender addresses.</a:t>
            </a:r>
          </a:p>
          <a:p>
            <a:r>
              <a:rPr lang="en-US" sz="3200" dirty="0"/>
              <a:t>Unverified phone calls requesting passwords or account access</a:t>
            </a:r>
          </a:p>
        </p:txBody>
      </p:sp>
    </p:spTree>
    <p:extLst>
      <p:ext uri="{BB962C8B-B14F-4D97-AF65-F5344CB8AC3E}">
        <p14:creationId xmlns:p14="http://schemas.microsoft.com/office/powerpoint/2010/main" val="3109264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FF8FD-A532-41CA-DD09-859412320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Preventive measures – Individual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AD3A6-2CCC-C1AF-C16E-409D4CA40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Think before clicking on links or opening attachments.</a:t>
            </a:r>
          </a:p>
          <a:p>
            <a:endParaRPr lang="en-US" sz="3200" dirty="0"/>
          </a:p>
          <a:p>
            <a:r>
              <a:rPr lang="en-US" sz="3200" dirty="0"/>
              <a:t>Verify identities before sharing any information.</a:t>
            </a:r>
          </a:p>
          <a:p>
            <a:endParaRPr lang="en-US" sz="3200" dirty="0"/>
          </a:p>
          <a:p>
            <a:r>
              <a:rPr lang="en-US" sz="3200" dirty="0"/>
              <a:t>Use strong passwords and multi-factor authentication (MFA).</a:t>
            </a:r>
          </a:p>
        </p:txBody>
      </p:sp>
    </p:spTree>
    <p:extLst>
      <p:ext uri="{BB962C8B-B14F-4D97-AF65-F5344CB8AC3E}">
        <p14:creationId xmlns:p14="http://schemas.microsoft.com/office/powerpoint/2010/main" val="3298006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0B703-5939-54B3-873F-13CFC18EC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034" y="532499"/>
            <a:ext cx="9905998" cy="1478570"/>
          </a:xfrm>
        </p:spPr>
        <p:txBody>
          <a:bodyPr/>
          <a:lstStyle/>
          <a:p>
            <a:r>
              <a:rPr lang="en-US" dirty="0"/>
              <a:t>Preventive measures – organizational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4239E-BD93-0574-578C-746708DD5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7034" y="2171490"/>
            <a:ext cx="9905999" cy="3541714"/>
          </a:xfrm>
        </p:spPr>
        <p:txBody>
          <a:bodyPr>
            <a:noAutofit/>
          </a:bodyPr>
          <a:lstStyle/>
          <a:p>
            <a:r>
              <a:rPr lang="en-US" sz="3200" dirty="0"/>
              <a:t>Security Awareness Training: Regular training for employees.</a:t>
            </a:r>
          </a:p>
          <a:p>
            <a:r>
              <a:rPr lang="en-US" sz="3200" dirty="0"/>
              <a:t>Access Controls: Limit system privileges to only necessary personnel.</a:t>
            </a:r>
          </a:p>
          <a:p>
            <a:r>
              <a:rPr lang="en-US" sz="3200" dirty="0"/>
              <a:t>Incident Response Plan: Have a clear procedure to handle attacks.</a:t>
            </a:r>
          </a:p>
        </p:txBody>
      </p:sp>
    </p:spTree>
    <p:extLst>
      <p:ext uri="{BB962C8B-B14F-4D97-AF65-F5344CB8AC3E}">
        <p14:creationId xmlns:p14="http://schemas.microsoft.com/office/powerpoint/2010/main" val="3117266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F4A82-49A3-A3E8-7380-6B5AD7A9A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of AI and technology in social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2F345-63AF-E65A-B4B4-FEAA5D67F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Artificial Intelligence and technology plays a significant role in identifying various social  engineering attacks and as such making it easy for cybersecurity professionals to mitigate such attacks and strengthen their critical IT infrastructures.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69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928DC-D9D7-A45A-DE56-95990206B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of AI and technology in social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696A-8A0C-B419-6F60-F79E5FF75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Here is how both AI and Technology makes positive impact in identifying and aiding to solve social engineering attacks:</a:t>
            </a:r>
          </a:p>
          <a:p>
            <a:r>
              <a:rPr lang="en-US" sz="3200" dirty="0"/>
              <a:t>Deepfake Scams: AI-generated voices and videos used to impersonate CEOs and executives.</a:t>
            </a:r>
          </a:p>
          <a:p>
            <a:r>
              <a:rPr lang="en-US" sz="3200" dirty="0"/>
              <a:t>AI-driven Phishing Emails: More convincing and harder to detect.</a:t>
            </a:r>
          </a:p>
        </p:txBody>
      </p:sp>
    </p:spTree>
    <p:extLst>
      <p:ext uri="{BB962C8B-B14F-4D97-AF65-F5344CB8AC3E}">
        <p14:creationId xmlns:p14="http://schemas.microsoft.com/office/powerpoint/2010/main" val="3359958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DCDCC-FADB-4B23-6710-361C75A26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Incident response and mitigation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5BFDE-EA4E-A6C1-AB01-6088A6778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10312651" cy="3989995"/>
          </a:xfrm>
        </p:spPr>
        <p:txBody>
          <a:bodyPr>
            <a:normAutofit/>
          </a:bodyPr>
          <a:lstStyle/>
          <a:p>
            <a:r>
              <a:rPr lang="en-US" sz="3200" dirty="0"/>
              <a:t>If you suspect a social engineering attack:</a:t>
            </a:r>
          </a:p>
          <a:p>
            <a:r>
              <a:rPr lang="en-US" sz="3200" dirty="0"/>
              <a:t>Report the incident immediately to security teams.</a:t>
            </a:r>
          </a:p>
          <a:p>
            <a:r>
              <a:rPr lang="en-US" sz="3200" dirty="0"/>
              <a:t>Change passwords and review login activities.</a:t>
            </a:r>
          </a:p>
          <a:p>
            <a:r>
              <a:rPr lang="en-US" sz="3200" dirty="0"/>
              <a:t>Warn colleagues if a scam is circulating.</a:t>
            </a:r>
          </a:p>
          <a:p>
            <a:r>
              <a:rPr lang="en-US" sz="3200" dirty="0"/>
              <a:t>Audit security protocols to prevent future attacks.</a:t>
            </a:r>
          </a:p>
        </p:txBody>
      </p:sp>
    </p:spTree>
    <p:extLst>
      <p:ext uri="{BB962C8B-B14F-4D97-AF65-F5344CB8AC3E}">
        <p14:creationId xmlns:p14="http://schemas.microsoft.com/office/powerpoint/2010/main" val="1808908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F97AD-7761-1AF7-67E3-00EE7B039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social engineering and why does it matter in cybersecurity?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FA935-7A5B-ADD9-1679-146EE700A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107" y="2097088"/>
            <a:ext cx="10585367" cy="4608513"/>
          </a:xfrm>
        </p:spPr>
        <p:txBody>
          <a:bodyPr>
            <a:normAutofit/>
          </a:bodyPr>
          <a:lstStyle/>
          <a:p>
            <a:r>
              <a:rPr lang="en-US" sz="2800" dirty="0"/>
              <a:t>Social engineering is a psychological manipulation technique used by attackers to trick people into revealing confidential information, clicking malicious links, or granting access to systems.</a:t>
            </a:r>
          </a:p>
          <a:p>
            <a:r>
              <a:rPr lang="en-US" sz="2800" dirty="0"/>
              <a:t>In the realm of cybersecurity, social engineering attack is quite possible to simulate since the attacker exploits the target’s trust and emotions to achieve their goal.</a:t>
            </a:r>
          </a:p>
          <a:p>
            <a:r>
              <a:rPr lang="en-US" sz="2800" dirty="0"/>
              <a:t>Example: A scammer posing as IT support calls an employee and asks for their login credentials to fix the issue.</a:t>
            </a:r>
          </a:p>
        </p:txBody>
      </p:sp>
    </p:spTree>
    <p:extLst>
      <p:ext uri="{BB962C8B-B14F-4D97-AF65-F5344CB8AC3E}">
        <p14:creationId xmlns:p14="http://schemas.microsoft.com/office/powerpoint/2010/main" val="2319591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4A9F2-C239-F498-368E-E3835E8D9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to stay secure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9867-971A-1643-AAE4-80DAA17B4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3200" dirty="0"/>
              <a:t>Never share sensitive info over phone, email, or text.</a:t>
            </a:r>
          </a:p>
          <a:p>
            <a:r>
              <a:rPr lang="en-US" sz="3200" dirty="0"/>
              <a:t>Verify requests through official channels.</a:t>
            </a:r>
          </a:p>
          <a:p>
            <a:r>
              <a:rPr lang="en-US" sz="3200" dirty="0"/>
              <a:t>Be cautious of unsolicited messages and links.</a:t>
            </a:r>
          </a:p>
          <a:p>
            <a:r>
              <a:rPr lang="en-US" sz="3200" dirty="0"/>
              <a:t>Keep software and security updates enabled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43787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2730-1CBA-B11C-D3F6-1A33A122F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7D92E-4D6A-35AB-5C75-8DC678E7A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Social engineering manipulates people instead of hacking systems.</a:t>
            </a:r>
          </a:p>
          <a:p>
            <a:r>
              <a:rPr lang="en-US" sz="3200" dirty="0"/>
              <a:t>Awareness and critical thinking are the best defenses.</a:t>
            </a:r>
          </a:p>
          <a:p>
            <a:r>
              <a:rPr lang="en-US" sz="3200" dirty="0"/>
              <a:t>Organizations and individuals must implement security best practices.</a:t>
            </a:r>
          </a:p>
        </p:txBody>
      </p:sp>
    </p:spTree>
    <p:extLst>
      <p:ext uri="{BB962C8B-B14F-4D97-AF65-F5344CB8AC3E}">
        <p14:creationId xmlns:p14="http://schemas.microsoft.com/office/powerpoint/2010/main" val="677230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050A6-94F8-B23C-9A8C-210B13A30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CE654-1159-F11B-BD50-8C20BBA3B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NAME: MELVIN KWAME AWUKU</a:t>
            </a:r>
          </a:p>
          <a:p>
            <a:r>
              <a:rPr lang="en-US" dirty="0"/>
              <a:t>DATE: 01/29/2025</a:t>
            </a:r>
          </a:p>
        </p:txBody>
      </p:sp>
    </p:spTree>
    <p:extLst>
      <p:ext uri="{BB962C8B-B14F-4D97-AF65-F5344CB8AC3E}">
        <p14:creationId xmlns:p14="http://schemas.microsoft.com/office/powerpoint/2010/main" val="4239745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CE303-13AB-F921-DED3-EBE8AA9C2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psychology behind social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74C05-75E4-2389-0A04-89479D69B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553283" cy="4295692"/>
          </a:xfrm>
        </p:spPr>
        <p:txBody>
          <a:bodyPr/>
          <a:lstStyle/>
          <a:p>
            <a:r>
              <a:rPr lang="en-US" sz="2800" dirty="0"/>
              <a:t>Why does it work?</a:t>
            </a:r>
          </a:p>
          <a:p>
            <a:r>
              <a:rPr lang="en-US" sz="2800" dirty="0"/>
              <a:t>Exploits trust, fear, urgency, and curiosity.</a:t>
            </a:r>
          </a:p>
          <a:p>
            <a:r>
              <a:rPr lang="en-US" sz="2800" dirty="0"/>
              <a:t>Many people feel obligated to comply with authority.</a:t>
            </a:r>
          </a:p>
          <a:p>
            <a:r>
              <a:rPr lang="en-US" sz="2800" dirty="0"/>
              <a:t>People tend to click links or respond quickly without verifying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93735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A6ADA-FC85-2415-757C-EEF8CDC32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psychology behind social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7AD35-3D0E-EE53-48AF-4DD0EAA3B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537241" cy="4279650"/>
          </a:xfrm>
        </p:spPr>
        <p:txBody>
          <a:bodyPr>
            <a:normAutofit/>
          </a:bodyPr>
          <a:lstStyle/>
          <a:p>
            <a:r>
              <a:rPr lang="en-US" sz="2800" dirty="0"/>
              <a:t>Key Psychological Triggers:</a:t>
            </a:r>
          </a:p>
          <a:p>
            <a:r>
              <a:rPr lang="en-US" sz="2800" dirty="0"/>
              <a:t>Authority: Impersonating a high-ranking official.</a:t>
            </a:r>
          </a:p>
          <a:p>
            <a:r>
              <a:rPr lang="en-US" sz="2800" dirty="0"/>
              <a:t>Scarcity: "Limited-time offers" or "Urgent action needed!“</a:t>
            </a:r>
          </a:p>
          <a:p>
            <a:r>
              <a:rPr lang="en-US" sz="2800" dirty="0"/>
              <a:t>Reciprocity: Offering a reward in exchange for information.</a:t>
            </a:r>
          </a:p>
          <a:p>
            <a:r>
              <a:rPr lang="en-US" sz="2800" dirty="0"/>
              <a:t>Social Proof: "Others have done this, so should you."</a:t>
            </a:r>
          </a:p>
        </p:txBody>
      </p:sp>
    </p:spTree>
    <p:extLst>
      <p:ext uri="{BB962C8B-B14F-4D97-AF65-F5344CB8AC3E}">
        <p14:creationId xmlns:p14="http://schemas.microsoft.com/office/powerpoint/2010/main" val="3085896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3B226-2847-8FCE-3BB3-CE0DB7CDE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social engineering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0391B-3290-8B60-18C2-D310CCBB7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10088062" cy="3989995"/>
          </a:xfrm>
        </p:spPr>
        <p:txBody>
          <a:bodyPr>
            <a:noAutofit/>
          </a:bodyPr>
          <a:lstStyle/>
          <a:p>
            <a:r>
              <a:rPr lang="en-US" sz="2800" dirty="0"/>
              <a:t>Phishing – Tricking victims through fraudulent emails, SMS, or calls.</a:t>
            </a:r>
          </a:p>
          <a:p>
            <a:r>
              <a:rPr lang="en-US" sz="2800" dirty="0"/>
              <a:t>Pretexting – Creating a fake scenario to extract information.</a:t>
            </a:r>
          </a:p>
          <a:p>
            <a:r>
              <a:rPr lang="en-US" sz="2800" dirty="0"/>
              <a:t>Baiting – Luring victims with something enticing (e.g., USB drive, fake software).</a:t>
            </a:r>
          </a:p>
          <a:p>
            <a:r>
              <a:rPr lang="en-US" sz="2800" dirty="0"/>
              <a:t>Tailgating/Piggybacking – Physically gaining access by following an authorized person.</a:t>
            </a:r>
          </a:p>
          <a:p>
            <a:r>
              <a:rPr lang="en-US" sz="2800" dirty="0"/>
              <a:t>Quid Pro Quo – Exchanging fake services for sensitive information.</a:t>
            </a:r>
          </a:p>
        </p:txBody>
      </p:sp>
    </p:spTree>
    <p:extLst>
      <p:ext uri="{BB962C8B-B14F-4D97-AF65-F5344CB8AC3E}">
        <p14:creationId xmlns:p14="http://schemas.microsoft.com/office/powerpoint/2010/main" val="1654454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22173-3049-13FB-F875-D4EB9AF82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465" y="0"/>
            <a:ext cx="9905998" cy="859600"/>
          </a:xfrm>
        </p:spPr>
        <p:txBody>
          <a:bodyPr/>
          <a:lstStyle/>
          <a:p>
            <a:r>
              <a:rPr lang="en-US" dirty="0"/>
              <a:t>Phishing attacks And their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54AB7-8C17-F9D3-C7BC-3900B6AC8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474" y="842211"/>
            <a:ext cx="10264525" cy="4119229"/>
          </a:xfrm>
        </p:spPr>
        <p:txBody>
          <a:bodyPr>
            <a:noAutofit/>
          </a:bodyPr>
          <a:lstStyle/>
          <a:p>
            <a:r>
              <a:rPr lang="en-US" sz="2800" dirty="0"/>
              <a:t>Definition: A deceptive method where attackers send fake emails, messages, or websites to steal information.</a:t>
            </a:r>
          </a:p>
          <a:p>
            <a:r>
              <a:rPr lang="en-US" sz="2800" dirty="0"/>
              <a:t>Types of Phishing:</a:t>
            </a:r>
          </a:p>
          <a:p>
            <a:r>
              <a:rPr lang="en-US" sz="2800" dirty="0"/>
              <a:t>Email Phishing – Fraudulent emails appearing from trusted sources.</a:t>
            </a:r>
          </a:p>
          <a:p>
            <a:r>
              <a:rPr lang="en-US" sz="2800" dirty="0"/>
              <a:t>Spear Phishing – Targeted attacks against specific individuals.</a:t>
            </a:r>
          </a:p>
          <a:p>
            <a:r>
              <a:rPr lang="en-US" sz="2800" dirty="0"/>
              <a:t>Vishing (Voice Phishing) – Fake phone calls pretending to be support teams.</a:t>
            </a:r>
          </a:p>
          <a:p>
            <a:r>
              <a:rPr lang="en-US" sz="2800" dirty="0"/>
              <a:t>Smishing (SMS Phishing) – Malicious text messages containing links.</a:t>
            </a:r>
          </a:p>
          <a:p>
            <a:r>
              <a:rPr lang="en-US" sz="2800" dirty="0"/>
              <a:t>Example: A fake email from "PayPal" asking the user to update their account details.</a:t>
            </a:r>
          </a:p>
        </p:txBody>
      </p:sp>
    </p:spTree>
    <p:extLst>
      <p:ext uri="{BB962C8B-B14F-4D97-AF65-F5344CB8AC3E}">
        <p14:creationId xmlns:p14="http://schemas.microsoft.com/office/powerpoint/2010/main" val="2308500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E91BF-86D4-4A7A-1388-2277FFFEB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Pretexting – crafting a Deceptive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2B22B-1E5E-A594-F24D-3B6A29D85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10280567" cy="4199439"/>
          </a:xfrm>
        </p:spPr>
        <p:txBody>
          <a:bodyPr>
            <a:normAutofit/>
          </a:bodyPr>
          <a:lstStyle/>
          <a:p>
            <a:r>
              <a:rPr lang="en-US" sz="2800" dirty="0"/>
              <a:t>Definition: The attacker fabricates a believable scenario to trick victims.</a:t>
            </a:r>
          </a:p>
          <a:p>
            <a:r>
              <a:rPr lang="en-US" sz="2800" dirty="0"/>
              <a:t>Examples: </a:t>
            </a:r>
          </a:p>
          <a:p>
            <a:r>
              <a:rPr lang="en-US" sz="2800" dirty="0"/>
              <a:t>Fake calls from IT support asking for passwords.</a:t>
            </a:r>
          </a:p>
          <a:p>
            <a:r>
              <a:rPr lang="en-US" sz="2800" dirty="0"/>
              <a:t>Pretending to be a bank representative to confirm account details.</a:t>
            </a:r>
          </a:p>
          <a:p>
            <a:r>
              <a:rPr lang="en-US" sz="2800" dirty="0"/>
              <a:t>Case Study: A hacker impersonates a vendor and tricks a company into wiring money to a fake account.</a:t>
            </a:r>
          </a:p>
        </p:txBody>
      </p:sp>
    </p:spTree>
    <p:extLst>
      <p:ext uri="{BB962C8B-B14F-4D97-AF65-F5344CB8AC3E}">
        <p14:creationId xmlns:p14="http://schemas.microsoft.com/office/powerpoint/2010/main" val="3261335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55335-E84F-5F8C-90B0-1A6677F4F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Baiting – Luring victims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EA5D6-67F2-DFFB-1287-496D9EDC9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339" y="2097088"/>
            <a:ext cx="10473072" cy="3989995"/>
          </a:xfrm>
        </p:spPr>
        <p:txBody>
          <a:bodyPr>
            <a:noAutofit/>
          </a:bodyPr>
          <a:lstStyle/>
          <a:p>
            <a:r>
              <a:rPr lang="en-US" sz="2800" dirty="0"/>
              <a:t>Definition: Attackers use an appealing offer to trap victims into downloading malware or giving up credentials.</a:t>
            </a:r>
          </a:p>
          <a:p>
            <a:r>
              <a:rPr lang="en-US" sz="2800" dirty="0"/>
              <a:t>Examples:</a:t>
            </a:r>
          </a:p>
          <a:p>
            <a:r>
              <a:rPr lang="en-US" sz="2800" dirty="0"/>
              <a:t>Leaving infected USB drives labeled "Confidential Files" in an office.</a:t>
            </a:r>
          </a:p>
          <a:p>
            <a:r>
              <a:rPr lang="en-US" sz="2800" dirty="0"/>
              <a:t>Fake websites offering "free software downloads" that contain malware.</a:t>
            </a:r>
          </a:p>
          <a:p>
            <a:r>
              <a:rPr lang="en-US" sz="2800" dirty="0"/>
              <a:t>Real-Life Case: A study found that 48% of people plug in random USB drives they find</a:t>
            </a:r>
          </a:p>
        </p:txBody>
      </p:sp>
    </p:spTree>
    <p:extLst>
      <p:ext uri="{BB962C8B-B14F-4D97-AF65-F5344CB8AC3E}">
        <p14:creationId xmlns:p14="http://schemas.microsoft.com/office/powerpoint/2010/main" val="3773890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C204C-F73D-F1FB-A5B4-8E0597420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Tailgating and piggybacking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54D86-C121-A5A9-25D6-55785A366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822" y="1840415"/>
            <a:ext cx="9905999" cy="3541714"/>
          </a:xfrm>
        </p:spPr>
        <p:txBody>
          <a:bodyPr>
            <a:noAutofit/>
          </a:bodyPr>
          <a:lstStyle/>
          <a:p>
            <a:r>
              <a:rPr lang="en-US" sz="2800" dirty="0"/>
              <a:t>Tailgating: Following an employee into a secure building without authorization.</a:t>
            </a:r>
          </a:p>
          <a:p>
            <a:r>
              <a:rPr lang="en-US" sz="2800" dirty="0"/>
              <a:t>Piggybacking: Someone grants access without verifying credentials.</a:t>
            </a:r>
          </a:p>
          <a:p>
            <a:r>
              <a:rPr lang="en-US" sz="2800" dirty="0"/>
              <a:t>Examples:</a:t>
            </a:r>
          </a:p>
          <a:p>
            <a:r>
              <a:rPr lang="en-US" sz="2800" dirty="0"/>
              <a:t>An attacker in a suit holds a coffee cup and asks someone to open a secure door.</a:t>
            </a:r>
          </a:p>
          <a:p>
            <a:r>
              <a:rPr lang="en-US" sz="2800" dirty="0"/>
              <a:t>Posing as a delivery person to bypass security.</a:t>
            </a:r>
          </a:p>
        </p:txBody>
      </p:sp>
    </p:spTree>
    <p:extLst>
      <p:ext uri="{BB962C8B-B14F-4D97-AF65-F5344CB8AC3E}">
        <p14:creationId xmlns:p14="http://schemas.microsoft.com/office/powerpoint/2010/main" val="38404134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50</TotalTime>
  <Words>1033</Words>
  <Application>Microsoft Office PowerPoint</Application>
  <PresentationFormat>Widescreen</PresentationFormat>
  <Paragraphs>108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Tw Cen MT</vt:lpstr>
      <vt:lpstr>Circuit</vt:lpstr>
      <vt:lpstr>Social engineering – the art of human hacking</vt:lpstr>
      <vt:lpstr>What is social engineering and why does it matter in cybersecurity?</vt:lpstr>
      <vt:lpstr>The psychology behind social engineering</vt:lpstr>
      <vt:lpstr>The psychology behind social engineering</vt:lpstr>
      <vt:lpstr>Common social engineering techniques</vt:lpstr>
      <vt:lpstr>Phishing attacks And their types</vt:lpstr>
      <vt:lpstr>Pretexting – crafting a Deceptive story</vt:lpstr>
      <vt:lpstr>Baiting – Luring victims</vt:lpstr>
      <vt:lpstr>Tailgating and piggybacking</vt:lpstr>
      <vt:lpstr>QUID PRO QUO -  the fake exchange</vt:lpstr>
      <vt:lpstr>Real-world social engineering incidents</vt:lpstr>
      <vt:lpstr>Impact of social engineering</vt:lpstr>
      <vt:lpstr>Social engineering in the workplace</vt:lpstr>
      <vt:lpstr>How to identify social engineering attacks</vt:lpstr>
      <vt:lpstr>Preventive measures – Individual level</vt:lpstr>
      <vt:lpstr>Preventive measures – organizational level</vt:lpstr>
      <vt:lpstr>ROLE of AI and technology in social engineering</vt:lpstr>
      <vt:lpstr>ROLE of AI and technology in social engineering</vt:lpstr>
      <vt:lpstr>Incident response and mitigation</vt:lpstr>
      <vt:lpstr>Best practices to stay secure</vt:lpstr>
      <vt:lpstr>Summary and key takeaways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Kwame Awuku</dc:creator>
  <cp:lastModifiedBy>Kwame Awuku</cp:lastModifiedBy>
  <cp:revision>1</cp:revision>
  <dcterms:created xsi:type="dcterms:W3CDTF">2025-01-29T20:36:44Z</dcterms:created>
  <dcterms:modified xsi:type="dcterms:W3CDTF">2025-01-29T21:27:19Z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